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1"/>
  </p:notesMasterIdLst>
  <p:handoutMasterIdLst>
    <p:handoutMasterId r:id="rId12"/>
  </p:handoutMasterIdLst>
  <p:sldIdLst>
    <p:sldId id="1120" r:id="rId5"/>
    <p:sldId id="1122" r:id="rId6"/>
    <p:sldId id="1125" r:id="rId7"/>
    <p:sldId id="1127" r:id="rId8"/>
    <p:sldId id="1126" r:id="rId9"/>
    <p:sldId id="1123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CCA97-C0C0-CA49-94B8-EC22B879A29C}" v="12" dt="2025-08-25T20:53:53.1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178" autoAdjust="0"/>
    <p:restoredTop sz="93828" autoAdjust="0"/>
  </p:normalViewPr>
  <p:slideViewPr>
    <p:cSldViewPr snapToGrid="0">
      <p:cViewPr varScale="1">
        <p:scale>
          <a:sx n="134" d="100"/>
          <a:sy n="134" d="100"/>
        </p:scale>
        <p:origin x="184" y="5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53DCCA97-C0C0-CA49-94B8-EC22B879A29C}"/>
    <pc:docChg chg="undo custSel modSld">
      <pc:chgData name="Devaki Chandramouli (Nokia)" userId="ebf2a9f8-651b-4485-926f-9d93c0eafbc5" providerId="ADAL" clId="{53DCCA97-C0C0-CA49-94B8-EC22B879A29C}" dt="2025-08-25T20:54:33.924" v="101" actId="20577"/>
      <pc:docMkLst>
        <pc:docMk/>
      </pc:docMkLst>
      <pc:sldChg chg="delSp">
        <pc:chgData name="Devaki Chandramouli (Nokia)" userId="ebf2a9f8-651b-4485-926f-9d93c0eafbc5" providerId="ADAL" clId="{53DCCA97-C0C0-CA49-94B8-EC22B879A29C}" dt="2025-08-25T20:52:33.925" v="32" actId="478"/>
        <pc:sldMkLst>
          <pc:docMk/>
          <pc:sldMk cId="1998866731" sldId="1122"/>
        </pc:sldMkLst>
        <pc:spChg chg="del">
          <ac:chgData name="Devaki Chandramouli (Nokia)" userId="ebf2a9f8-651b-4485-926f-9d93c0eafbc5" providerId="ADAL" clId="{53DCCA97-C0C0-CA49-94B8-EC22B879A29C}" dt="2025-08-25T20:52:33.925" v="32" actId="478"/>
          <ac:spMkLst>
            <pc:docMk/>
            <pc:sldMk cId="1998866731" sldId="1122"/>
            <ac:spMk id="5" creationId="{7F7D9CA5-3C8B-C87B-757F-02EFED3EDD57}"/>
          </ac:spMkLst>
        </pc:spChg>
      </pc:sldChg>
      <pc:sldChg chg="delSp">
        <pc:chgData name="Devaki Chandramouli (Nokia)" userId="ebf2a9f8-651b-4485-926f-9d93c0eafbc5" providerId="ADAL" clId="{53DCCA97-C0C0-CA49-94B8-EC22B879A29C}" dt="2025-08-25T20:53:53.129" v="77" actId="478"/>
        <pc:sldMkLst>
          <pc:docMk/>
          <pc:sldMk cId="3763957049" sldId="1123"/>
        </pc:sldMkLst>
        <pc:spChg chg="del">
          <ac:chgData name="Devaki Chandramouli (Nokia)" userId="ebf2a9f8-651b-4485-926f-9d93c0eafbc5" providerId="ADAL" clId="{53DCCA97-C0C0-CA49-94B8-EC22B879A29C}" dt="2025-08-25T20:53:53.129" v="77" actId="478"/>
          <ac:spMkLst>
            <pc:docMk/>
            <pc:sldMk cId="3763957049" sldId="1123"/>
            <ac:spMk id="5" creationId="{E37B283E-C5CE-1247-7B5A-A88056898E1F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2:21.933" v="31" actId="1076"/>
        <pc:sldMkLst>
          <pc:docMk/>
          <pc:sldMk cId="2429684651" sldId="1125"/>
        </pc:sldMkLst>
        <pc:spChg chg="mod">
          <ac:chgData name="Devaki Chandramouli (Nokia)" userId="ebf2a9f8-651b-4485-926f-9d93c0eafbc5" providerId="ADAL" clId="{53DCCA97-C0C0-CA49-94B8-EC22B879A29C}" dt="2025-08-25T20:52:21.933" v="31" actId="1076"/>
          <ac:spMkLst>
            <pc:docMk/>
            <pc:sldMk cId="2429684651" sldId="1125"/>
            <ac:spMk id="3" creationId="{46AE172C-4A25-5840-F49F-2BD8A892911A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3:29.496" v="76" actId="20577"/>
        <pc:sldMkLst>
          <pc:docMk/>
          <pc:sldMk cId="1484784937" sldId="1126"/>
        </pc:sldMkLst>
        <pc:spChg chg="mod">
          <ac:chgData name="Devaki Chandramouli (Nokia)" userId="ebf2a9f8-651b-4485-926f-9d93c0eafbc5" providerId="ADAL" clId="{53DCCA97-C0C0-CA49-94B8-EC22B879A29C}" dt="2025-08-25T20:53:23.566" v="52" actId="20577"/>
          <ac:spMkLst>
            <pc:docMk/>
            <pc:sldMk cId="1484784937" sldId="1126"/>
            <ac:spMk id="2" creationId="{261351D9-AA46-0DFF-304F-399DC48502C4}"/>
          </ac:spMkLst>
        </pc:spChg>
        <pc:spChg chg="mod">
          <ac:chgData name="Devaki Chandramouli (Nokia)" userId="ebf2a9f8-651b-4485-926f-9d93c0eafbc5" providerId="ADAL" clId="{53DCCA97-C0C0-CA49-94B8-EC22B879A29C}" dt="2025-08-25T20:53:29.496" v="76" actId="20577"/>
          <ac:spMkLst>
            <pc:docMk/>
            <pc:sldMk cId="1484784937" sldId="1126"/>
            <ac:spMk id="3" creationId="{50275878-D61C-2CA9-83A6-AA99ADC2D745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4:33.924" v="101" actId="20577"/>
        <pc:sldMkLst>
          <pc:docMk/>
          <pc:sldMk cId="2517905803" sldId="1127"/>
        </pc:sldMkLst>
        <pc:spChg chg="mod">
          <ac:chgData name="Devaki Chandramouli (Nokia)" userId="ebf2a9f8-651b-4485-926f-9d93c0eafbc5" providerId="ADAL" clId="{53DCCA97-C0C0-CA49-94B8-EC22B879A29C}" dt="2025-08-25T20:54:33.924" v="101" actId="20577"/>
          <ac:spMkLst>
            <pc:docMk/>
            <pc:sldMk cId="2517905803" sldId="1127"/>
            <ac:spMk id="3" creationId="{16667558-D09B-7A02-5F40-4134889E39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22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091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0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dirty="0"/>
              <a:t>Process for adopting 5G features for 6G day-1</a:t>
            </a:r>
            <a:endParaRPr lang="en-US" altLang="en-US" dirty="0"/>
          </a:p>
          <a:p>
            <a:r>
              <a:rPr lang="en-US" altLang="en-US" dirty="0"/>
              <a:t>Nokia, Qualcomm, Verizon, AT</a:t>
            </a:r>
            <a:r>
              <a:rPr lang="en-US" altLang="en-US"/>
              <a:t>&amp;T, Orange</a:t>
            </a:r>
            <a:endParaRPr lang="en-US" altLang="en-US" dirty="0"/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8A1C1411-793A-1EF6-7B50-9565ED0A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68288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23189040-B795-E982-C728-B09FD3156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00038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D885-8E87-DB2E-A80D-ABB16C2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 for 6G Rel-20/Rel-21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B44EB-E79E-1CFB-0DB9-F0B52245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Background: </a:t>
            </a:r>
          </a:p>
          <a:p>
            <a:pPr marL="0" indent="0">
              <a:buNone/>
            </a:pPr>
            <a:r>
              <a:rPr lang="en-US" sz="1400" dirty="0"/>
              <a:t>Agreed SA2 SID in S2-2506096 states:</a:t>
            </a:r>
          </a:p>
          <a:p>
            <a:pPr marL="0" indent="0">
              <a:buNone/>
            </a:pPr>
            <a:r>
              <a:rPr lang="en-US" sz="1200" i="1" dirty="0"/>
              <a:t>“</a:t>
            </a:r>
            <a:r>
              <a:rPr lang="en-GB" sz="1200" i="1" dirty="0"/>
              <a:t>In addition to the work tasks above, this study will identify other 5G features that will be supported and/or adapted in 6G.</a:t>
            </a:r>
            <a:endParaRPr lang="en-US" sz="1200" i="1" dirty="0"/>
          </a:p>
          <a:p>
            <a:pPr marL="0" indent="0">
              <a:buNone/>
            </a:pPr>
            <a:r>
              <a:rPr lang="en-US" sz="1400" dirty="0"/>
              <a:t>=&gt; </a:t>
            </a:r>
            <a:r>
              <a:rPr lang="en-US" sz="1400" b="1" dirty="0"/>
              <a:t>Process of adopting 5G features for 6G day-1 needs to be determined.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B358B-E0FC-81B5-766C-B18B73FE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  <p:extLst>
      <p:ext uri="{BB962C8B-B14F-4D97-AF65-F5344CB8AC3E}">
        <p14:creationId xmlns:p14="http://schemas.microsoft.com/office/powerpoint/2010/main" val="199886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431FD-7D63-4FD1-AD5A-B7AC701C7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E172C-4A25-5840-F49F-2BD8A892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981074"/>
            <a:ext cx="8618928" cy="3867151"/>
          </a:xfrm>
        </p:spPr>
        <p:txBody>
          <a:bodyPr/>
          <a:lstStyle/>
          <a:p>
            <a:r>
              <a:rPr lang="en-US" sz="1300" b="1" dirty="0"/>
              <a:t>Goal</a:t>
            </a:r>
            <a:r>
              <a:rPr lang="en-US" sz="1300" dirty="0"/>
              <a:t>: This process will determine whether the 5G feature x is supported or not but how to support it is up to 6G System Study. </a:t>
            </a:r>
          </a:p>
          <a:p>
            <a:pPr marL="400050" lvl="1" indent="0">
              <a:buNone/>
            </a:pPr>
            <a:r>
              <a:rPr lang="en-US" sz="1300" b="1" dirty="0"/>
              <a:t>NOTE 1</a:t>
            </a:r>
            <a:r>
              <a:rPr lang="en-US" sz="1300" dirty="0"/>
              <a:t>: It also does not preclude adopting some 5G feature x with minimal or no changes for first release of </a:t>
            </a:r>
            <a:r>
              <a:rPr lang="en-US" sz="1300" b="1" dirty="0"/>
              <a:t>6G specification </a:t>
            </a:r>
            <a:r>
              <a:rPr lang="en-US" sz="1300" dirty="0"/>
              <a:t>(Rel-20 study/Rel-21 normative work). </a:t>
            </a:r>
          </a:p>
          <a:p>
            <a:pPr marL="400050" lvl="1" indent="0">
              <a:buNone/>
            </a:pPr>
            <a:r>
              <a:rPr lang="en-US" sz="1300" b="1" dirty="0"/>
              <a:t>NOTE 2</a:t>
            </a:r>
            <a:r>
              <a:rPr lang="en-US" sz="1300" dirty="0"/>
              <a:t>: For features that are dependent on other TSGs/WGs, the decision as part of this process will be determined from SA2 perspective. Coordination with 3GPP RAN/ RAN WGs, other SA WGs will be needed subsequently. </a:t>
            </a:r>
          </a:p>
          <a:p>
            <a:r>
              <a:rPr lang="en-GB" sz="1300" dirty="0"/>
              <a:t>The intention of this process is not to extend the approved 6G Study timeline (</a:t>
            </a:r>
            <a:r>
              <a:rPr lang="en-US" sz="1300" u="sng" dirty="0">
                <a:hlinkClick r:id="rId3"/>
              </a:rPr>
              <a:t>SP-250806</a:t>
            </a:r>
            <a:r>
              <a:rPr lang="en-US" sz="1300" dirty="0"/>
              <a:t> </a:t>
            </a:r>
            <a:r>
              <a:rPr lang="en-GB" sz="1300" dirty="0"/>
              <a:t>).</a:t>
            </a:r>
            <a:endParaRPr lang="en-US" sz="1300" dirty="0"/>
          </a:p>
          <a:p>
            <a:r>
              <a:rPr lang="en-US" sz="1300" dirty="0"/>
              <a:t>Process:</a:t>
            </a:r>
          </a:p>
          <a:p>
            <a:pPr lvl="1"/>
            <a:r>
              <a:rPr lang="en-US" sz="1300" b="1" dirty="0"/>
              <a:t>First step: </a:t>
            </a:r>
            <a:r>
              <a:rPr lang="en-US" sz="1300" dirty="0"/>
              <a:t>companies requested to provide feedback on 5G feature table </a:t>
            </a:r>
            <a:r>
              <a:rPr lang="en-US" sz="1300" b="1" dirty="0"/>
              <a:t>(S2-2507876) </a:t>
            </a:r>
            <a:r>
              <a:rPr lang="en-US" sz="1300" dirty="0"/>
              <a:t>(example feedback: missing 5G features, references) </a:t>
            </a:r>
            <a:r>
              <a:rPr lang="en-US" sz="1300" b="1" dirty="0"/>
              <a:t>until SA2#171</a:t>
            </a:r>
            <a:r>
              <a:rPr lang="en-US" sz="1300" dirty="0"/>
              <a:t>:</a:t>
            </a:r>
          </a:p>
          <a:p>
            <a:pPr lvl="2"/>
            <a:r>
              <a:rPr lang="en-US" sz="1300" dirty="0"/>
              <a:t>Email discussion triggered by the moderator on </a:t>
            </a:r>
            <a:r>
              <a:rPr lang="en-US" sz="1300" b="1" dirty="0"/>
              <a:t>September 2</a:t>
            </a:r>
            <a:r>
              <a:rPr lang="en-US" sz="1300" b="1" baseline="30000" dirty="0"/>
              <a:t>nd</a:t>
            </a:r>
            <a:r>
              <a:rPr lang="en-US" sz="1300" b="1" dirty="0"/>
              <a:t> (Tuesday)</a:t>
            </a:r>
          </a:p>
          <a:p>
            <a:pPr lvl="2"/>
            <a:r>
              <a:rPr lang="en-US" sz="1300" dirty="0"/>
              <a:t>Feedback from companies requested by </a:t>
            </a:r>
            <a:r>
              <a:rPr lang="en-US" sz="1300" b="1" dirty="0"/>
              <a:t>September 19</a:t>
            </a:r>
            <a:r>
              <a:rPr lang="en-US" sz="1300" b="1" baseline="30000" dirty="0"/>
              <a:t>th</a:t>
            </a:r>
            <a:r>
              <a:rPr lang="en-US" sz="1300" b="1" dirty="0"/>
              <a:t>, 2025 (Friday) 23:59 UTC.</a:t>
            </a:r>
          </a:p>
          <a:p>
            <a:pPr lvl="2"/>
            <a:r>
              <a:rPr lang="en-US" sz="1300" dirty="0"/>
              <a:t>Final document targeted for moderated discussion submitted </a:t>
            </a:r>
            <a:r>
              <a:rPr lang="en-US" sz="1300" b="1" dirty="0"/>
              <a:t>for approval at SA2#171.</a:t>
            </a:r>
          </a:p>
          <a:p>
            <a:pPr lvl="1"/>
            <a:r>
              <a:rPr lang="en-US" sz="1300" b="1" dirty="0"/>
              <a:t>Second step</a:t>
            </a:r>
            <a:r>
              <a:rPr lang="en-US" sz="1300" dirty="0"/>
              <a:t>: Companies to provide feedback on support of 5G features for first release of 6G specification (Rel-20/Rel-21 normative work) based on the table agreed in the first step (see slide 4)</a:t>
            </a:r>
          </a:p>
          <a:p>
            <a:pPr lvl="2"/>
            <a:r>
              <a:rPr lang="en-US" sz="1300" dirty="0"/>
              <a:t>Moderated discussion process timeline </a:t>
            </a:r>
            <a:r>
              <a:rPr lang="en-US" sz="1300" b="1" dirty="0"/>
              <a:t>October 20</a:t>
            </a:r>
            <a:r>
              <a:rPr lang="en-US" sz="1300" b="1" baseline="30000" dirty="0"/>
              <a:t>th</a:t>
            </a:r>
            <a:r>
              <a:rPr lang="en-US" sz="1300" b="1" dirty="0"/>
              <a:t> to 31</a:t>
            </a:r>
            <a:r>
              <a:rPr lang="en-US" sz="1300" b="1" baseline="30000" dirty="0"/>
              <a:t>st</a:t>
            </a:r>
            <a:r>
              <a:rPr lang="en-US" sz="1300" b="1" dirty="0"/>
              <a:t>, 2025.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3CCF24-FB5E-A1C2-6454-C99259263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  <p:extLst>
      <p:ext uri="{BB962C8B-B14F-4D97-AF65-F5344CB8AC3E}">
        <p14:creationId xmlns:p14="http://schemas.microsoft.com/office/powerpoint/2010/main" val="242968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8BF7-1CD2-F0D0-2E16-A274793FC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Possible answers for moderated discussion </a:t>
            </a:r>
            <a:br>
              <a:rPr lang="en-US" sz="2800" dirty="0"/>
            </a:br>
            <a:r>
              <a:rPr lang="en-US" sz="2800" dirty="0"/>
              <a:t>(second step)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67558-D09B-7A02-5F40-4134889E3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Yes</a:t>
            </a:r>
            <a:r>
              <a:rPr lang="en-US" sz="2000" dirty="0"/>
              <a:t> – we want this feature to be supported for first release of 6G specification (Rel-20 study/Rel-21 normative work). This implies that the </a:t>
            </a:r>
            <a:r>
              <a:rPr lang="en-GB" sz="2000" dirty="0"/>
              <a:t>corresponding </a:t>
            </a:r>
            <a:r>
              <a:rPr lang="en-US" sz="2000" dirty="0"/>
              <a:t>5G feature x will be supported, but how to support it is up to 6G System Study.  It also does not preclude adopting the 5G feature x with minimal or no changes for first release of 6G specification. </a:t>
            </a:r>
          </a:p>
          <a:p>
            <a:r>
              <a:rPr lang="en-US" sz="2000" b="1" dirty="0"/>
              <a:t>No</a:t>
            </a:r>
            <a:r>
              <a:rPr lang="en-US" sz="2000" dirty="0"/>
              <a:t> – we do not want this feature to be supported for first release of 6G specification (Rel-20 study/Rel-21 normative work).</a:t>
            </a:r>
          </a:p>
          <a:p>
            <a:r>
              <a:rPr lang="en-US" sz="2000" b="1" dirty="0"/>
              <a:t>Neutral</a:t>
            </a:r>
            <a:r>
              <a:rPr lang="en-US" sz="2000" dirty="0"/>
              <a:t> – not decided yet or do not have an opinion.</a:t>
            </a:r>
          </a:p>
          <a:p>
            <a:r>
              <a:rPr lang="en-US" sz="2000" b="1" dirty="0"/>
              <a:t>Not to be decided yet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949E5-B818-93A5-E511-4232B011D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147" y="22225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  <p:extLst>
      <p:ext uri="{BB962C8B-B14F-4D97-AF65-F5344CB8AC3E}">
        <p14:creationId xmlns:p14="http://schemas.microsoft.com/office/powerpoint/2010/main" val="251790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351D9-AA46-0DFF-304F-399DC485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Outcome of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75878-D61C-2CA9-83A6-AA99ADC2D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Goal is to capture the outcome of the moderated discussion in the 6G TR. </a:t>
            </a:r>
          </a:p>
          <a:p>
            <a:r>
              <a:rPr lang="en-US" sz="2000" dirty="0"/>
              <a:t>How the outcome will be captured will be discussed during SA2#172.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AC0E-88EE-AB08-7662-6AE49F6D5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  <p:extLst>
      <p:ext uri="{BB962C8B-B14F-4D97-AF65-F5344CB8AC3E}">
        <p14:creationId xmlns:p14="http://schemas.microsoft.com/office/powerpoint/2010/main" val="148478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DFF-CEF8-907E-311E-F8DF4F087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Proposed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C7A88-BD9A-35A8-CD72-587809EB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Endorse this process slide-set for determining 5G features to be supported for first release of 6G specification (Rel-20 study/Rel-21 normative work).</a:t>
            </a:r>
          </a:p>
          <a:p>
            <a:r>
              <a:rPr lang="en-US" sz="2000" dirty="0"/>
              <a:t>Assign a moderator to drive the discussion.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02F570-FDF9-C5B4-B241-E9DA08EBE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68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S2-2508114</a:t>
            </a:r>
          </a:p>
        </p:txBody>
      </p:sp>
    </p:spTree>
    <p:extLst>
      <p:ext uri="{BB962C8B-B14F-4D97-AF65-F5344CB8AC3E}">
        <p14:creationId xmlns:p14="http://schemas.microsoft.com/office/powerpoint/2010/main" val="376395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D6DBBF-5E22-4831-A273-591F206CFFE1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2ca8e41a-b3d0-462f-857c-48a93d48cc9b"/>
    <ds:schemaRef ds:uri="http://purl.org/dc/terms/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35646</TotalTime>
  <Words>531</Words>
  <Application>Microsoft Macintosh PowerPoint</Application>
  <PresentationFormat>On-screen Show (16:9)</PresentationFormat>
  <Paragraphs>40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Process for adopting 5G features for 6G Rel-20/Rel-21</vt:lpstr>
      <vt:lpstr>Process for adopting 5G features</vt:lpstr>
      <vt:lpstr>Possible answers for moderated discussion  (second step)</vt:lpstr>
      <vt:lpstr>Outcome of moderated discussion</vt:lpstr>
      <vt:lpstr>Proposed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Devaki Chandramouli (Nokia)</cp:lastModifiedBy>
  <cp:revision>1909</cp:revision>
  <cp:lastPrinted>2017-02-24T12:37:51Z</cp:lastPrinted>
  <dcterms:created xsi:type="dcterms:W3CDTF">2008-08-30T09:32:10Z</dcterms:created>
  <dcterms:modified xsi:type="dcterms:W3CDTF">2025-08-29T12:23:01Z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